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8" r:id="rId3"/>
    <p:sldId id="271" r:id="rId4"/>
    <p:sldId id="279" r:id="rId5"/>
    <p:sldId id="274" r:id="rId6"/>
    <p:sldId id="281" r:id="rId7"/>
    <p:sldId id="267" r:id="rId8"/>
    <p:sldId id="280" r:id="rId9"/>
    <p:sldId id="270" r:id="rId10"/>
    <p:sldId id="261" r:id="rId11"/>
    <p:sldId id="260" r:id="rId12"/>
    <p:sldId id="262" r:id="rId13"/>
    <p:sldId id="263" r:id="rId14"/>
    <p:sldId id="264" r:id="rId15"/>
    <p:sldId id="265" r:id="rId16"/>
    <p:sldId id="266" r:id="rId17"/>
    <p:sldId id="273" r:id="rId18"/>
    <p:sldId id="275" r:id="rId19"/>
  </p:sldIdLst>
  <p:sldSz cx="9144000" cy="6858000" type="screen4x3"/>
  <p:notesSz cx="7053263" cy="93091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4618"/>
  </p:normalViewPr>
  <p:slideViewPr>
    <p:cSldViewPr snapToGrid="0">
      <p:cViewPr varScale="1">
        <p:scale>
          <a:sx n="93" d="100"/>
          <a:sy n="93" d="100"/>
        </p:scale>
        <p:origin x="8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C12D959-F842-4E6F-B246-0E9AFB1A976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0C8D3B0-2249-452F-9823-7335BAAC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61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2A22D42-DC69-9746-BFB8-B3F79146C99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04377DB-C611-2641-8E9D-61530B1EA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4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7DB-C611-2641-8E9D-61530B1EAB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hyperlink" Target="mailto:jpsullivan@auburnschool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hyperlink" Target="mailto:klwalsh@auburnschools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1066800"/>
            <a:ext cx="77724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Makes You Stronger" pitchFamily="2" charset="0"/>
                <a:ea typeface="CCLoveYall" pitchFamily="2" charset="0"/>
                <a:cs typeface="+mj-cs"/>
              </a:rPr>
              <a:t>Welcome </a:t>
            </a:r>
            <a:r>
              <a:rPr kumimoji="0" lang="en-US" sz="8000" b="1" i="0" u="none" strike="noStrike" kern="1200" cap="none" spc="0" normalizeH="0" baseline="0" noProof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  <a:t/>
            </a:r>
            <a:br>
              <a:rPr kumimoji="0" lang="en-US" sz="8000" b="1" i="0" u="none" strike="noStrike" kern="1200" cap="none" spc="0" normalizeH="0" baseline="0" noProof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</a:br>
            <a:r>
              <a:rPr lang="en-US" sz="4800" b="1" noProof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Strawberry Limeade" pitchFamily="2" charset="0"/>
                <a:ea typeface="+mj-ea"/>
                <a:cs typeface="+mj-cs"/>
              </a:rPr>
              <a:t>4th Grade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  <a:t>Curriculum</a:t>
            </a:r>
            <a:r>
              <a:rPr kumimoji="0" lang="en-US" sz="4800" b="1" i="0" u="none" strike="noStrike" kern="1200" cap="none" spc="0" normalizeH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  <a:t> Night</a:t>
            </a:r>
            <a:endParaRPr kumimoji="0" lang="en-US" sz="4800" b="0" i="0" u="none" strike="noStrike" kern="1200" cap="none" spc="0" normalizeH="0" baseline="0" noProof="0">
              <a:ln w="38100">
                <a:noFill/>
              </a:ln>
              <a:solidFill>
                <a:schemeClr val="tx1"/>
              </a:solidFill>
              <a:effectLst/>
              <a:uLnTx/>
              <a:uFillTx/>
              <a:latin typeface="Love Ya Like A Sister Solid" pitchFamily="2" charset="0"/>
              <a:ea typeface="CCLoveYall" pitchFamily="2" charset="0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429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Primary Penmanship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/>
              <a:t>WE LOVE READING AND WRITING!</a:t>
            </a: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905000"/>
            <a:ext cx="6629400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cs typeface="Calibri"/>
              </a:rPr>
              <a:t>We encourage our students to pick "just right books" so they can grow as readers. 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cs typeface="Calibri"/>
              </a:rPr>
              <a:t>We will conference with students to discuss their books</a:t>
            </a:r>
            <a:r>
              <a:rPr lang="en-US" sz="2400" dirty="0" smtClean="0">
                <a:cs typeface="Calibri"/>
              </a:rPr>
              <a:t>. (Bookshelf in Binder)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cs typeface="Calibri"/>
              </a:rPr>
              <a:t>YES wants to instill the love of writing in every student.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cs typeface="Calibri"/>
              </a:rPr>
              <a:t>Our goal is to increase the volume of reading and writing.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/>
              <a:t>4</a:t>
            </a:r>
            <a:r>
              <a:rPr lang="en-US" sz="4800" baseline="30000"/>
              <a:t>th</a:t>
            </a:r>
            <a:r>
              <a:rPr lang="en-US" sz="4800"/>
              <a:t> Grade ELA</a:t>
            </a: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76400"/>
            <a:ext cx="7239000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/>
              <a:t>Reading Homework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/>
              <a:t>At least 20 minutes each night of independent reading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Wonders Test- 3/ nine weeks</a:t>
            </a:r>
            <a:endParaRPr lang="en-US" sz="2400">
              <a:cs typeface="Calibri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Novel Test/Project- 1/nine weeks</a:t>
            </a:r>
            <a:endParaRPr lang="en-US" sz="2400">
              <a:cs typeface="Calibri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Trade books and novels- sporadic homework checks/quizzes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/>
              <a:t>4</a:t>
            </a:r>
            <a:r>
              <a:rPr lang="en-US" sz="4800" baseline="30000"/>
              <a:t>th</a:t>
            </a:r>
            <a:r>
              <a:rPr lang="en-US" sz="4800"/>
              <a:t> Grade ELA</a:t>
            </a:r>
            <a:r>
              <a:rPr lang="en-US" sz="4800">
                <a:latin typeface="Calibri"/>
                <a:ea typeface="+mj-ea"/>
                <a:cs typeface="Calibri"/>
              </a:rPr>
              <a:t> Continued</a:t>
            </a: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/>
              <a:t>Writing grades will be rubric based. Students can see the rubric beforehand and will have peer edits, self-edits, revisions, etc. before final draft.</a:t>
            </a:r>
            <a:endParaRPr lang="en-US" sz="2400"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/>
              <a:t>Bi-weekly Spelling Tests-must prepare for at home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>
                <a:latin typeface="Calibri"/>
                <a:cs typeface="Calibri"/>
              </a:rPr>
              <a:t>Flocabulary- 3 quizzes/nine weeks</a:t>
            </a:r>
            <a:endParaRPr lang="en-US" sz="2400" b="0" i="0" u="none" strike="noStrike" kern="1200" cap="none" spc="0" baseline="0" noProof="0">
              <a:latin typeface="Calibri"/>
              <a:cs typeface="Calibri"/>
            </a:endParaRPr>
          </a:p>
          <a:p>
            <a:pPr algn="ctr">
              <a:spcBef>
                <a:spcPct val="20000"/>
              </a:spcBef>
              <a:defRPr/>
            </a:pPr>
            <a:endParaRPr lang="en-US" sz="3200"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/>
              <a:t>4</a:t>
            </a:r>
            <a:r>
              <a:rPr lang="en-US" sz="4800" baseline="30000"/>
              <a:t>th</a:t>
            </a:r>
            <a:r>
              <a:rPr lang="en-US" sz="4800"/>
              <a:t> Grade Math</a:t>
            </a: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752600"/>
            <a:ext cx="660270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/>
              <a:t>Rigorous and challenging, but necessary</a:t>
            </a:r>
            <a:endParaRPr lang="en-US" sz="2400">
              <a:cs typeface="Calibri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The Go Math series textbook is consumable so that kids can refer back to work they have done, vocabulary needed, etc. to help them when doing math homework.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Math homework- 1-2 nights/week as needed-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Tests/ will give study guides as homework </a:t>
            </a:r>
            <a:endParaRPr lang="en-US" sz="2400">
              <a:cs typeface="Calibri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cs typeface="Calibri"/>
              </a:rPr>
              <a:t>Multiplication facts will be tested. Students need to know these automatically so please study.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/>
              <a:t>4</a:t>
            </a:r>
            <a:r>
              <a:rPr lang="en-US" sz="4800" baseline="30000"/>
              <a:t>th</a:t>
            </a:r>
            <a:r>
              <a:rPr lang="en-US" sz="4800"/>
              <a:t> Grade Science</a:t>
            </a: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600" dirty="0">
              <a:cs typeface="Calibri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Grades will be based on their class work, projects, tests, as well as hands on experiences-no homework except an occasional project.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Physical science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Earth and Space science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Life science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/>
              <a:t>4</a:t>
            </a:r>
            <a:r>
              <a:rPr lang="en-US" sz="4800" baseline="30000"/>
              <a:t>th</a:t>
            </a:r>
            <a:r>
              <a:rPr lang="en-US" sz="4800"/>
              <a:t> Grade Alabama History</a:t>
            </a: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6359236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/>
              <a:t>Alabama Geography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Alabama History</a:t>
            </a:r>
          </a:p>
          <a:p>
            <a:pPr lvl="1"/>
            <a:r>
              <a:rPr lang="en-US" sz="2200" dirty="0"/>
              <a:t>Native Americans</a:t>
            </a:r>
          </a:p>
          <a:p>
            <a:pPr lvl="1"/>
            <a:r>
              <a:rPr lang="en-US" sz="2200" dirty="0"/>
              <a:t>Explorers</a:t>
            </a:r>
          </a:p>
          <a:p>
            <a:pPr lvl="1"/>
            <a:r>
              <a:rPr lang="en-US" sz="2200" dirty="0"/>
              <a:t>Government and Statehood</a:t>
            </a:r>
          </a:p>
          <a:p>
            <a:pPr lvl="1"/>
            <a:r>
              <a:rPr lang="en-US" sz="2200" dirty="0"/>
              <a:t>Civil War/Reconstruction</a:t>
            </a:r>
          </a:p>
          <a:p>
            <a:pPr lvl="1"/>
            <a:r>
              <a:rPr lang="en-US" sz="2200" dirty="0"/>
              <a:t>Civil Rights</a:t>
            </a:r>
          </a:p>
          <a:p>
            <a:pPr lvl="1"/>
            <a:r>
              <a:rPr lang="en-US" sz="2200" dirty="0"/>
              <a:t>Famous </a:t>
            </a:r>
            <a:r>
              <a:rPr lang="en-US" sz="2200" dirty="0" smtClean="0"/>
              <a:t>Alabamians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Grades will be based on their class work, projects, tests, as well as hands on experiences-no homework except an occasional project.</a:t>
            </a:r>
          </a:p>
          <a:p>
            <a:pPr lvl="1"/>
            <a:endParaRPr lang="en-US" sz="2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/>
              <a:t>4</a:t>
            </a:r>
            <a:r>
              <a:rPr lang="en-US" sz="4800" baseline="30000"/>
              <a:t>th</a:t>
            </a:r>
            <a:r>
              <a:rPr lang="en-US" sz="4800"/>
              <a:t> Grade Homework</a:t>
            </a: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/>
              <a:t>Spelling –study how it suits your child(Bi-weekly)</a:t>
            </a:r>
            <a:endParaRPr lang="en-US" sz="2400"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/>
              <a:t>Novel Study Homework varies, but is mostly reading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/>
              <a:t>Study math facts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/>
              <a:t>Math Homework 1-2 times/week-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/>
              <a:t>Should be no more than 40 minutes per night, BUT each child works at different paces.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/>
              <a:t>Consequences of not turning in homework- student will get a check and complete their homework during recess.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Other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669197"/>
            <a:ext cx="6172200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• Snacks and water- Healthy snacks</a:t>
            </a:r>
            <a:endParaRPr lang="en-US"/>
          </a:p>
          <a:p>
            <a:r>
              <a:rPr lang="en-US" sz="2400"/>
              <a:t>• Birthday Treats- We will not do birthday treats due to Covid-19 procedures.</a:t>
            </a:r>
            <a:endParaRPr lang="en-US" sz="24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Masks are required on the bus and at school</a:t>
            </a:r>
          </a:p>
          <a:p>
            <a:r>
              <a:rPr lang="en-US" sz="2400">
                <a:cs typeface="Calibri"/>
              </a:rPr>
              <a:t>everyday. (suggestion- send in an extra mask)</a:t>
            </a:r>
            <a:endParaRPr lang="en-US">
              <a:cs typeface="Calibri"/>
            </a:endParaRPr>
          </a:p>
          <a:p>
            <a:r>
              <a:rPr lang="en-US" sz="2400"/>
              <a:t>•Tennis shoes are required for P.E.</a:t>
            </a:r>
            <a:endParaRPr lang="en-US" sz="2400">
              <a:cs typeface="Calibri"/>
            </a:endParaRPr>
          </a:p>
          <a:p>
            <a:r>
              <a:rPr lang="en-US" sz="2400"/>
              <a:t>• Parent Portal: Contact Jackie Milford at Central Office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334- 887-2100</a:t>
            </a:r>
          </a:p>
          <a:p>
            <a:pPr lvl="1"/>
            <a:r>
              <a:rPr lang="en-US" sz="2400"/>
              <a:t>JMilford@auburnschools.org</a:t>
            </a:r>
            <a:endParaRPr lang="en-US" sz="2400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12192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THANK YOU for sharing your child with me! Together we will have a great year!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6933" y="2973526"/>
            <a:ext cx="601980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Ways to communicate:</a:t>
            </a:r>
          </a:p>
          <a:p>
            <a:r>
              <a:rPr lang="en-US" sz="2800" dirty="0"/>
              <a:t>Child’s Planner </a:t>
            </a:r>
          </a:p>
          <a:p>
            <a:r>
              <a:rPr lang="en-US" sz="2800" dirty="0"/>
              <a:t>Email: </a:t>
            </a:r>
            <a:r>
              <a:rPr lang="en-US" sz="2800" dirty="0">
                <a:hlinkClick r:id="rId3"/>
              </a:rPr>
              <a:t>jpsullivan@auburnschools.org</a:t>
            </a:r>
            <a:endParaRPr lang="en-US" sz="2800" dirty="0"/>
          </a:p>
          <a:p>
            <a:r>
              <a:rPr lang="en-US" sz="2800" dirty="0"/>
              <a:t>Class Dojo: Miss Sullivan’s Class </a:t>
            </a:r>
          </a:p>
          <a:p>
            <a:r>
              <a:rPr lang="en-US" sz="2800" dirty="0"/>
              <a:t>Phone: 334-887-1970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0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758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460717" y="74558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/>
              <a:t>My School Bucks</a:t>
            </a: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64998" y="1541233"/>
            <a:ext cx="6869724" cy="426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Go to auburnschools.org</a:t>
            </a:r>
          </a:p>
          <a:p>
            <a:r>
              <a:rPr lang="en-US"/>
              <a:t>Hover over “For Parents”</a:t>
            </a:r>
          </a:p>
          <a:p>
            <a:r>
              <a:rPr lang="en-US"/>
              <a:t>Click on “My School Bucks”</a:t>
            </a:r>
          </a:p>
          <a:p>
            <a:r>
              <a:rPr lang="en-US"/>
              <a:t>Log in/Create Account (This will be the same website/account we use for lunch account money)</a:t>
            </a:r>
          </a:p>
          <a:p>
            <a:r>
              <a:rPr lang="en-US"/>
              <a:t>Click on “School Store”</a:t>
            </a:r>
          </a:p>
          <a:p>
            <a:r>
              <a:rPr lang="en-US"/>
              <a:t>Scroll down, click on “View All”</a:t>
            </a:r>
          </a:p>
          <a:p>
            <a:r>
              <a:rPr lang="en-US"/>
              <a:t>Filter by Yarbrough Elementary School</a:t>
            </a:r>
          </a:p>
          <a:p>
            <a:endParaRPr lang="en-US"/>
          </a:p>
          <a:p>
            <a:pPr algn="ctr"/>
            <a:r>
              <a:rPr lang="en-US"/>
              <a:t>	              </a:t>
            </a:r>
            <a:endParaRPr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76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838200"/>
            <a:ext cx="5710517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/>
              <a:t>Positivity Project</a:t>
            </a:r>
            <a:endParaRPr lang="en-US" sz="3200">
              <a:cs typeface="Calibri"/>
            </a:endParaRPr>
          </a:p>
          <a:p>
            <a:pPr algn="ctr"/>
            <a:r>
              <a:rPr lang="en-US" sz="3200" b="1"/>
              <a:t>#</a:t>
            </a:r>
            <a:r>
              <a:rPr lang="en-US" sz="3200" b="1" err="1"/>
              <a:t>otherpeoplematter</a:t>
            </a:r>
            <a:endParaRPr lang="en-US" sz="3200" b="1">
              <a:cs typeface="Calibri"/>
            </a:endParaRPr>
          </a:p>
          <a:p>
            <a:pPr algn="ctr"/>
            <a:endParaRPr lang="en-US" sz="2400" b="1">
              <a:cs typeface="Calibri"/>
            </a:endParaRPr>
          </a:p>
          <a:p>
            <a:r>
              <a:rPr lang="en-US" b="1">
                <a:cs typeface="Calibri"/>
              </a:rPr>
              <a:t>Students will learn a character strength each week in their classroom. </a:t>
            </a:r>
          </a:p>
          <a:p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We will celebrate each others strengths and recognize that we each have different strengths and weaknesses. </a:t>
            </a:r>
          </a:p>
          <a:p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Building relationships by understanding each other better. </a:t>
            </a:r>
          </a:p>
          <a:p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This is a project that will grow throughout the year as we develop what we want this to look like throughout our school with the input of our students.</a:t>
            </a:r>
          </a:p>
        </p:txBody>
      </p:sp>
    </p:spTree>
    <p:extLst>
      <p:ext uri="{BB962C8B-B14F-4D97-AF65-F5344CB8AC3E}">
        <p14:creationId xmlns:p14="http://schemas.microsoft.com/office/powerpoint/2010/main" val="150263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EE0FCC-6E85-E24C-A0DC-7CBB6EDA5BEC}"/>
              </a:ext>
            </a:extLst>
          </p:cNvPr>
          <p:cNvSpPr/>
          <p:nvPr/>
        </p:nvSpPr>
        <p:spPr>
          <a:xfrm>
            <a:off x="991589" y="112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Yarbrough School Counseling Program</a:t>
            </a:r>
            <a:br>
              <a:rPr lang="en-US" sz="2000" dirty="0"/>
            </a:br>
            <a:r>
              <a:rPr lang="en-US" sz="2000" dirty="0"/>
              <a:t> Kelly  Walsh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6D563B-AD0E-3244-8641-C02604B19BA9}"/>
              </a:ext>
            </a:extLst>
          </p:cNvPr>
          <p:cNvSpPr/>
          <p:nvPr/>
        </p:nvSpPr>
        <p:spPr>
          <a:xfrm>
            <a:off x="991589" y="1768987"/>
            <a:ext cx="71548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role of a school counselor:</a:t>
            </a:r>
            <a:endParaRPr lang="en-US" dirty="0"/>
          </a:p>
          <a:p>
            <a:r>
              <a:rPr lang="en-US" sz="1600" dirty="0"/>
              <a:t>Foster the </a:t>
            </a:r>
            <a:r>
              <a:rPr lang="en-US" sz="1600" b="1" dirty="0"/>
              <a:t>educational, career, and social/emotional</a:t>
            </a:r>
            <a:r>
              <a:rPr lang="en-US" sz="1600" dirty="0"/>
              <a:t> development of students throughout their academic careers. Services are </a:t>
            </a:r>
            <a:r>
              <a:rPr lang="en-US" sz="1600" b="1" dirty="0"/>
              <a:t>brief and solution focused</a:t>
            </a:r>
            <a:r>
              <a:rPr lang="en-US" sz="1600" dirty="0"/>
              <a:t>.</a:t>
            </a:r>
          </a:p>
          <a:p>
            <a:r>
              <a:rPr lang="en-US" sz="1600" dirty="0"/>
              <a:t> </a:t>
            </a:r>
          </a:p>
          <a:p>
            <a:r>
              <a:rPr lang="en-US" b="1" dirty="0"/>
              <a:t>Services include the following:</a:t>
            </a:r>
          </a:p>
          <a:p>
            <a:pPr lvl="0"/>
            <a:r>
              <a:rPr lang="en-US" dirty="0"/>
              <a:t>Bimonthly counseling lessons</a:t>
            </a:r>
          </a:p>
          <a:p>
            <a:pPr lvl="0"/>
            <a:r>
              <a:rPr lang="en-US" dirty="0"/>
              <a:t>Individual and small group support.   </a:t>
            </a:r>
          </a:p>
          <a:p>
            <a:pPr lvl="0"/>
            <a:r>
              <a:rPr lang="en-US" dirty="0"/>
              <a:t>Responsive services and crisis management</a:t>
            </a:r>
          </a:p>
          <a:p>
            <a:pPr lvl="0"/>
            <a:r>
              <a:rPr lang="en-US" dirty="0"/>
              <a:t>Referrals to community agencies as needed</a:t>
            </a:r>
          </a:p>
          <a:p>
            <a:pPr lvl="0"/>
            <a:r>
              <a:rPr lang="en-US" dirty="0"/>
              <a:t>Collaboration and consultation with staff &amp; parents</a:t>
            </a:r>
          </a:p>
          <a:p>
            <a:r>
              <a:rPr lang="en-US" dirty="0"/>
              <a:t> </a:t>
            </a:r>
          </a:p>
          <a:p>
            <a:r>
              <a:rPr lang="en-US" sz="1400" dirty="0"/>
              <a:t>For more information please visit Mrs.  Kelly Walsh’s website or email her at</a:t>
            </a:r>
          </a:p>
          <a:p>
            <a:r>
              <a:rPr lang="en-US" sz="1400" u="sng" dirty="0">
                <a:hlinkClick r:id="rId3"/>
              </a:rPr>
              <a:t>klwalsh@auburnschools.org</a:t>
            </a:r>
            <a:endParaRPr lang="en-US" sz="1400" dirty="0"/>
          </a:p>
          <a:p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572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90649" y="1115943"/>
            <a:ext cx="6239246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Welcome to Aliyah Prater </a:t>
            </a:r>
            <a:br>
              <a:rPr lang="en-US" sz="2400" dirty="0"/>
            </a:br>
            <a:r>
              <a:rPr lang="en-US" sz="2400" dirty="0"/>
              <a:t>(Practicum student from Auburn University)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2FE60FD-805A-B34E-B1B3-BAC89712C945}"/>
              </a:ext>
            </a:extLst>
          </p:cNvPr>
          <p:cNvSpPr txBox="1">
            <a:spLocks/>
          </p:cNvSpPr>
          <p:nvPr/>
        </p:nvSpPr>
        <p:spPr>
          <a:xfrm>
            <a:off x="997747" y="2006211"/>
            <a:ext cx="7148505" cy="3880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Ms. Prater will be working under Mrs. Walsh’s direct supervision as she performs roles of a school counselor. She will be with us this semester.</a:t>
            </a:r>
          </a:p>
          <a:p>
            <a:r>
              <a:rPr lang="en-US" sz="1800" dirty="0"/>
              <a:t>She may get the opportunity to work with some of your students.  If this is the case Mrs. Walsh will call you to inform you.</a:t>
            </a:r>
          </a:p>
          <a:p>
            <a:r>
              <a:rPr lang="en-US" sz="1800" dirty="0"/>
              <a:t>We welcome Ms. Prater to Yarbrough.</a:t>
            </a:r>
          </a:p>
          <a:p>
            <a:r>
              <a:rPr lang="en-US" sz="1800" dirty="0"/>
              <a:t>Mrs. Walsh thanks all parents for their support of Yarbrough’s counseling program.</a:t>
            </a:r>
          </a:p>
        </p:txBody>
      </p:sp>
    </p:spTree>
    <p:extLst>
      <p:ext uri="{BB962C8B-B14F-4D97-AF65-F5344CB8AC3E}">
        <p14:creationId xmlns:p14="http://schemas.microsoft.com/office/powerpoint/2010/main" val="177630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9200" y="762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Other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6239246" cy="39241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300"/>
              <a:t>Transportation forms must be complete if your child is changing the way they get home. These forms can be found on the ACS website.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300"/>
              <a:t>When dropping off your child, please make sure to use the car line.  You may not drop off in the parking lot.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300"/>
              <a:t>Please do not call ahead to check out kids. Wait until you are here and come in and sign them out.</a:t>
            </a:r>
            <a:endParaRPr lang="en-US">
              <a:cs typeface="Calibri"/>
            </a:endParaRPr>
          </a:p>
          <a:p>
            <a:endParaRPr lang="en-US" sz="2400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381000" y="914400"/>
            <a:ext cx="80772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/>
              <a:t>Classroom Management</a:t>
            </a: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600200"/>
            <a:ext cx="6934200" cy="441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>
              <a:cs typeface="Calibri"/>
            </a:endParaRPr>
          </a:p>
          <a:p>
            <a:r>
              <a:rPr lang="en-US" sz="2400" b="1"/>
              <a:t>Accountability Checks</a:t>
            </a:r>
            <a:endParaRPr lang="en-US" sz="2400" b="1">
              <a:cs typeface="Calibri"/>
            </a:endParaRPr>
          </a:p>
          <a:p>
            <a:r>
              <a:rPr lang="en-US" i="1"/>
              <a:t>1 Accountability check in a day = the loss of ½ of recess		</a:t>
            </a:r>
            <a:endParaRPr lang="en-US"/>
          </a:p>
          <a:p>
            <a:r>
              <a:rPr lang="en-US" i="1"/>
              <a:t>2 Accountability checks in a day = the loss of ALL of recess	</a:t>
            </a:r>
            <a:endParaRPr lang="en-US"/>
          </a:p>
          <a:p>
            <a:r>
              <a:rPr lang="en-US" i="1"/>
              <a:t>3 Accountability checks in a day = Call or email home for parent/guardian approval	</a:t>
            </a:r>
            <a:endParaRPr lang="en-US"/>
          </a:p>
          <a:p>
            <a:r>
              <a:rPr lang="en-US" i="1"/>
              <a:t>16 or more Accountability checks in a 9-week period or ISS – ineligible for 9 weeks Behavior Celebration</a:t>
            </a:r>
            <a:endParaRPr lang="en-US"/>
          </a:p>
          <a:p>
            <a:r>
              <a:rPr lang="en-US" i="1"/>
              <a:t>**5 days with no checks will redeem one previous check</a:t>
            </a:r>
            <a:endParaRPr lang="en-US"/>
          </a:p>
          <a:p>
            <a:endParaRPr lang="en-US"/>
          </a:p>
          <a:p>
            <a:pPr marL="457200" indent="-457200">
              <a:buFont typeface="Arial" charset="0"/>
              <a:buChar char="•"/>
            </a:pPr>
            <a:r>
              <a:rPr lang="en-US" b="1"/>
              <a:t>Tuesday Folders</a:t>
            </a:r>
          </a:p>
          <a:p>
            <a:r>
              <a:rPr lang="en-US"/>
              <a:t>Will show how many checks your child received, how many graded papers should be in the folder and a place for you to sign.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381000" y="914400"/>
            <a:ext cx="80772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/>
              <a:t>Classroom Management</a:t>
            </a: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46711" y="1565434"/>
            <a:ext cx="6934200" cy="4284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cs typeface="Calibri"/>
            </a:endParaRPr>
          </a:p>
          <a:p>
            <a:pPr algn="ctr"/>
            <a:r>
              <a:rPr lang="en-US" sz="2400" b="1" u="sng" dirty="0"/>
              <a:t>Binder System</a:t>
            </a:r>
            <a:endParaRPr lang="en-US" sz="2400" b="1" u="sng" dirty="0"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Binders are essential and include the following: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>
                <a:cs typeface="Calibri"/>
              </a:rPr>
              <a:t>Bi-weekly Newsletter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Flocabulary words and definitions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Passwords Page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Homework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Planner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>
                <a:cs typeface="Calibri"/>
              </a:rPr>
              <a:t>Math section with resources 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>
                <a:cs typeface="Calibri"/>
              </a:rPr>
              <a:t>ELA</a:t>
            </a:r>
            <a:r>
              <a:rPr lang="en-US" dirty="0">
                <a:ea typeface="+mn-lt"/>
                <a:cs typeface="+mn-lt"/>
              </a:rPr>
              <a:t> section with resources</a:t>
            </a:r>
          </a:p>
          <a:p>
            <a:pPr lvl="1"/>
            <a:endParaRPr lang="en-US" sz="2400" dirty="0">
              <a:cs typeface="Calibri"/>
            </a:endParaRPr>
          </a:p>
          <a:p>
            <a:pPr lvl="1" algn="ctr"/>
            <a:r>
              <a:rPr lang="en-US" sz="2400" dirty="0">
                <a:cs typeface="Calibri"/>
              </a:rPr>
              <a:t>Binders must go home each day </a:t>
            </a:r>
            <a:endParaRPr lang="en-US" dirty="0">
              <a:cs typeface="Calibri"/>
            </a:endParaRPr>
          </a:p>
          <a:p>
            <a:pPr lvl="1" algn="ctr"/>
            <a:r>
              <a:rPr lang="en-US" sz="2400" dirty="0">
                <a:cs typeface="Calibri"/>
              </a:rPr>
              <a:t>AND be brought back to school!</a:t>
            </a:r>
            <a:endParaRPr lang="en-US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800100" lvl="1" indent="-342900">
              <a:buFont typeface="Arial,Sans-Serif"/>
              <a:buChar char="•"/>
              <a:defRPr/>
            </a:pPr>
            <a:endParaRPr lang="en-US" dirty="0">
              <a:latin typeface="Calibri"/>
              <a:cs typeface="Calibri"/>
            </a:endParaRPr>
          </a:p>
          <a:p>
            <a:pPr marL="800100" lvl="1" indent="-342900">
              <a:buFont typeface="Arial,Sans-Serif"/>
              <a:buChar char="•"/>
              <a:defRPr/>
            </a:pP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,Sans-Serif"/>
              <a:buChar char="•"/>
              <a:defRPr/>
            </a:pPr>
            <a:endParaRPr lang="en-US" sz="2800" dirty="0">
              <a:latin typeface="Calibri"/>
              <a:cs typeface="Calibri"/>
            </a:endParaRPr>
          </a:p>
          <a:p>
            <a:pPr marL="342900" indent="-342900">
              <a:buFont typeface="Arial,Sans-Serif"/>
              <a:buChar char="•"/>
              <a:defRPr/>
            </a:pPr>
            <a:endParaRPr lang="en-US" sz="2800" dirty="0">
              <a:latin typeface="Calibri"/>
              <a:cs typeface="Calibri"/>
            </a:endParaRPr>
          </a:p>
          <a:p>
            <a:pPr>
              <a:defRPr/>
            </a:pPr>
            <a:endParaRPr lang="en-US" i="1" dirty="0">
              <a:latin typeface="Calibri"/>
              <a:cs typeface="Calibri"/>
            </a:endParaRPr>
          </a:p>
          <a:p>
            <a:pPr algn="ctr">
              <a:spcBef>
                <a:spcPct val="20000"/>
              </a:spcBef>
              <a:defRPr/>
            </a:pPr>
            <a:endParaRPr lang="en-US" sz="3200" dirty="0">
              <a:latin typeface="KG Primary Penmanship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89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5248" y="767924"/>
            <a:ext cx="805242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/>
              <a:t>Graded Papers/</a:t>
            </a:r>
          </a:p>
          <a:p>
            <a:pPr algn="ctr"/>
            <a:r>
              <a:rPr lang="en-US" sz="4800" b="1"/>
              <a:t>Tuesday Folders</a:t>
            </a:r>
            <a:endParaRPr lang="en-US" sz="4800" b="1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722" y="2178566"/>
            <a:ext cx="5867400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Go home Tuesday and return by Thursday</a:t>
            </a:r>
            <a:endParaRPr lang="en-US" sz="2400" dirty="0"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The sheet shows how many graded papers they have, how many behavior checks that week and a total for the 9 weeks and a place for you to sign.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cs typeface="Calibri"/>
              </a:rPr>
              <a:t>Return graded papers each week. 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61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707</Words>
  <Application>Microsoft Macintosh PowerPoint</Application>
  <PresentationFormat>On-screen Show (4:3)</PresentationFormat>
  <Paragraphs>141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Arial,Sans-Serif</vt:lpstr>
      <vt:lpstr>Calibri</vt:lpstr>
      <vt:lpstr>CCLoveYall</vt:lpstr>
      <vt:lpstr>KG Makes You Stronger</vt:lpstr>
      <vt:lpstr>KG Primary Penmanship</vt:lpstr>
      <vt:lpstr>KG Strawberry Limeade</vt:lpstr>
      <vt:lpstr>Love Ya Like A Sister Solid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Jessica Sullivan</cp:lastModifiedBy>
  <cp:revision>5</cp:revision>
  <cp:lastPrinted>2018-08-20T18:03:27Z</cp:lastPrinted>
  <dcterms:created xsi:type="dcterms:W3CDTF">2013-09-21T12:11:13Z</dcterms:created>
  <dcterms:modified xsi:type="dcterms:W3CDTF">2020-08-25T22:14:20Z</dcterms:modified>
</cp:coreProperties>
</file>